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4" r:id="rId3"/>
    <p:sldId id="293" r:id="rId4"/>
    <p:sldId id="294" r:id="rId5"/>
    <p:sldId id="295" r:id="rId6"/>
    <p:sldId id="257" r:id="rId7"/>
    <p:sldId id="279" r:id="rId8"/>
    <p:sldId id="290" r:id="rId9"/>
    <p:sldId id="275" r:id="rId10"/>
    <p:sldId id="292" r:id="rId11"/>
    <p:sldId id="276" r:id="rId12"/>
    <p:sldId id="291" r:id="rId13"/>
    <p:sldId id="283" r:id="rId14"/>
    <p:sldId id="288" r:id="rId15"/>
  </p:sldIdLst>
  <p:sldSz cx="9144000" cy="6858000" type="screen4x3"/>
  <p:notesSz cx="9875838" cy="6858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A7FF"/>
    <a:srgbClr val="000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39" autoAdjust="0"/>
    <p:restoredTop sz="99091" autoAdjust="0"/>
  </p:normalViewPr>
  <p:slideViewPr>
    <p:cSldViewPr>
      <p:cViewPr varScale="1">
        <p:scale>
          <a:sx n="111" d="100"/>
          <a:sy n="111" d="100"/>
        </p:scale>
        <p:origin x="14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278301" cy="34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t" anchorCtr="0" compatLnSpc="1">
            <a:prstTxWarp prst="textNoShape">
              <a:avLst/>
            </a:prstTxWarp>
          </a:bodyPr>
          <a:lstStyle>
            <a:lvl1pPr defTabSz="90273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233" y="0"/>
            <a:ext cx="4278301" cy="34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t" anchorCtr="0" compatLnSpc="1">
            <a:prstTxWarp prst="textNoShape">
              <a:avLst/>
            </a:prstTxWarp>
          </a:bodyPr>
          <a:lstStyle>
            <a:lvl1pPr algn="r" defTabSz="90273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513621"/>
            <a:ext cx="4278301" cy="34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b" anchorCtr="0" compatLnSpc="1">
            <a:prstTxWarp prst="textNoShape">
              <a:avLst/>
            </a:prstTxWarp>
          </a:bodyPr>
          <a:lstStyle>
            <a:lvl1pPr defTabSz="90273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233" y="6513621"/>
            <a:ext cx="4278301" cy="34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b" anchorCtr="0" compatLnSpc="1">
            <a:prstTxWarp prst="textNoShape">
              <a:avLst/>
            </a:prstTxWarp>
          </a:bodyPr>
          <a:lstStyle>
            <a:lvl1pPr algn="r" defTabSz="902735" eaLnBrk="1" hangingPunct="1">
              <a:defRPr sz="1200"/>
            </a:lvl1pPr>
          </a:lstStyle>
          <a:p>
            <a:pPr>
              <a:defRPr/>
            </a:pPr>
            <a:fld id="{708A64AD-3E22-47DA-9DBB-6147973D7B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24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4278301" cy="34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t" anchorCtr="0" compatLnSpc="1">
            <a:prstTxWarp prst="textNoShape">
              <a:avLst/>
            </a:prstTxWarp>
          </a:bodyPr>
          <a:lstStyle>
            <a:lvl1pPr defTabSz="902735" eaLnBrk="1" hangingPunct="1">
              <a:defRPr sz="12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 bwMode="auto">
          <a:xfrm>
            <a:off x="5595233" y="0"/>
            <a:ext cx="4278301" cy="34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t" anchorCtr="0" compatLnSpc="1">
            <a:prstTxWarp prst="textNoShape">
              <a:avLst/>
            </a:prstTxWarp>
          </a:bodyPr>
          <a:lstStyle>
            <a:lvl1pPr algn="r" defTabSz="902735" eaLnBrk="1" hangingPunct="1">
              <a:defRPr sz="1200" b="1"/>
            </a:lvl1pPr>
          </a:lstStyle>
          <a:p>
            <a:pPr>
              <a:defRPr/>
            </a:pPr>
            <a:fld id="{C596FBB9-DD67-476F-AACC-F57BF348A2A9}" type="datetimeFigureOut">
              <a:rPr lang="nl-NL"/>
              <a:pPr>
                <a:defRPr/>
              </a:pPr>
              <a:t>19-11-2024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2262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8" tIns="45934" rIns="91868" bIns="45934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 bwMode="auto">
          <a:xfrm>
            <a:off x="987124" y="3258455"/>
            <a:ext cx="7901592" cy="308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 bwMode="auto">
          <a:xfrm>
            <a:off x="2" y="6513621"/>
            <a:ext cx="4278301" cy="34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b" anchorCtr="0" compatLnSpc="1">
            <a:prstTxWarp prst="textNoShape">
              <a:avLst/>
            </a:prstTxWarp>
          </a:bodyPr>
          <a:lstStyle>
            <a:lvl1pPr defTabSz="902735" eaLnBrk="1" hangingPunct="1">
              <a:defRPr sz="12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 bwMode="auto">
          <a:xfrm>
            <a:off x="5595233" y="6513621"/>
            <a:ext cx="4278301" cy="34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43" tIns="45172" rIns="90343" bIns="45172" numCol="1" anchor="b" anchorCtr="0" compatLnSpc="1">
            <a:prstTxWarp prst="textNoShape">
              <a:avLst/>
            </a:prstTxWarp>
          </a:bodyPr>
          <a:lstStyle>
            <a:lvl1pPr algn="r" defTabSz="902735" eaLnBrk="1" hangingPunct="1">
              <a:defRPr sz="1200" b="1"/>
            </a:lvl1pPr>
          </a:lstStyle>
          <a:p>
            <a:pPr>
              <a:defRPr/>
            </a:pPr>
            <a:fld id="{075D2E93-7D18-4BD4-90E9-142B5AA7F4F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3593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30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501A-26E7-4823-9F71-FE5D4F99582F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15FE-A64E-4233-972B-975EAB60152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0A987-BA46-49BC-9D98-D3601C0E9D4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42E7B-A53B-4EDF-A574-9504E658B7AB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57268-2962-4C70-8A96-CA08B7CAC62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49996-9BCE-4FD4-AAE0-34829CC3FB75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11852-1165-4F33-85BE-9EE3AD4E4B6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B45F1-4175-4111-82C8-AD1C401BBEE3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10D2F-9B26-4823-BEFF-99D1112D46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CB0B9-E5D9-46CB-9DF5-894274F368C1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06155-08CB-4FDA-94A9-99086A3C4FD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E202F-D2EF-4981-8F00-A49B528D9A02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3E664-E2BB-43D7-8E73-97BFF7367F4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08C55-569F-44B1-B5AE-2803B81D415D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AE296-6FA1-4DB3-91B8-B361FA0B78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B368E-5F71-4269-BD63-11D4FF9A7003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AF9ED-22BB-49E2-8FEC-D4F195F9F33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97E2-89E9-44C3-BC47-F4292AA75A37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846D2-56F4-4FAC-BDDB-AB09237A481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51AA1-AFED-46A4-A90E-127508701781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C512E-E8DF-4987-9A41-BF2590282B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28943-A707-41D3-BAA4-F0D06351F454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8804B-CF4B-49C3-9612-ECE0C8CC7E0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39EB-D6F6-429A-BB9E-7057C61FB290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0287A4C-04CA-4108-BD3F-4A248E78EAA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99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0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115C0A6D-39D7-4BE0-85E3-C5B2E9788355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28DCE9-473B-4728-968B-BE2768108F2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8229600" cy="1371600"/>
          </a:xfrm>
        </p:spPr>
        <p:txBody>
          <a:bodyPr/>
          <a:lstStyle/>
          <a:p>
            <a:pPr algn="ctr" eaLnBrk="1" hangingPunct="1"/>
            <a:r>
              <a:rPr lang="nl-NL" sz="3600" b="1" dirty="0" smtClean="0"/>
              <a:t/>
            </a:r>
            <a:br>
              <a:rPr lang="nl-NL" sz="3600" b="1" dirty="0" smtClean="0"/>
            </a:br>
            <a:r>
              <a:rPr lang="nl-NL" sz="3600" b="1" dirty="0" smtClean="0"/>
              <a:t>Speciale ledenvergadering en</a:t>
            </a:r>
            <a:r>
              <a:rPr lang="nl-NL" sz="3600" b="1" dirty="0"/>
              <a:t/>
            </a:r>
            <a:br>
              <a:rPr lang="nl-NL" sz="3600" b="1" dirty="0"/>
            </a:br>
            <a:r>
              <a:rPr lang="nl-NL" sz="3600" b="1" dirty="0" smtClean="0"/>
              <a:t>Jaarvergadering</a:t>
            </a:r>
            <a:r>
              <a:rPr lang="nl-NL" sz="3600" b="1" dirty="0"/>
              <a:t/>
            </a:r>
            <a:br>
              <a:rPr lang="nl-NL" sz="3600" b="1" dirty="0"/>
            </a:br>
            <a:r>
              <a:rPr lang="nl-NL" sz="3600" b="1" dirty="0"/>
              <a:t>Vereniging van Gepensioneerden Koninklijke Ten Cate (VGKTC)</a:t>
            </a:r>
            <a:endParaRPr lang="en-US" sz="3600" b="1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229600" cy="17907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800" dirty="0" smtClean="0"/>
              <a:t>19 </a:t>
            </a:r>
            <a:r>
              <a:rPr lang="en-US" sz="2800" dirty="0" err="1" smtClean="0"/>
              <a:t>november</a:t>
            </a:r>
            <a:r>
              <a:rPr lang="en-US" sz="2800" dirty="0" smtClean="0"/>
              <a:t> 2024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D846D2-56F4-4FAC-BDDB-AB09237A48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3200" b="1" kern="0" dirty="0" smtClean="0"/>
              <a:t>4. Ontwikkeling ledenaantal*</a:t>
            </a:r>
            <a:endParaRPr lang="nl-NL" sz="3200" b="1" kern="0" dirty="0"/>
          </a:p>
        </p:txBody>
      </p:sp>
      <p:sp>
        <p:nvSpPr>
          <p:cNvPr id="3" name="Tekstvak 2"/>
          <p:cNvSpPr txBox="1"/>
          <p:nvPr/>
        </p:nvSpPr>
        <p:spPr>
          <a:xfrm>
            <a:off x="755576" y="3933056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*aantallen per 1 januari</a:t>
            </a:r>
            <a:endParaRPr lang="nl-NL" sz="12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004312"/>
              </p:ext>
            </p:extLst>
          </p:nvPr>
        </p:nvGraphicFramePr>
        <p:xfrm>
          <a:off x="827584" y="2732592"/>
          <a:ext cx="7378700" cy="891540"/>
        </p:xfrm>
        <a:graphic>
          <a:graphicData uri="http://schemas.openxmlformats.org/drawingml/2006/table">
            <a:tbl>
              <a:tblPr/>
              <a:tblGrid>
                <a:gridCol w="1054100">
                  <a:extLst>
                    <a:ext uri="{9D8B030D-6E8A-4147-A177-3AD203B41FA5}">
                      <a16:colId xmlns:a16="http://schemas.microsoft.com/office/drawing/2014/main" val="2753138377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852461374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1308960617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1506865815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495206897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130693512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3908191740"/>
                    </a:ext>
                  </a:extLst>
                </a:gridCol>
              </a:tblGrid>
              <a:tr h="445770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284191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556**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386663"/>
                  </a:ext>
                </a:extLst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798796" y="4509120"/>
            <a:ext cx="2260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** per 1 november 2024:  507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04697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FAC5DF9-B506-41F5-9DC7-153742FCCFC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2800" b="1" dirty="0"/>
              <a:t>5</a:t>
            </a:r>
            <a:r>
              <a:rPr lang="nl-NL" sz="2800" b="1" dirty="0" smtClean="0"/>
              <a:t>. </a:t>
            </a:r>
            <a:r>
              <a:rPr lang="nl-NL" sz="2800" b="1" dirty="0"/>
              <a:t>Bestuur: rooster van aftreden</a:t>
            </a:r>
            <a:endParaRPr lang="nl-NL" sz="2800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45" name="Tijdelijke aanduiding voor dianumm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en-US" sz="140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71391"/>
              </p:ext>
            </p:extLst>
          </p:nvPr>
        </p:nvGraphicFramePr>
        <p:xfrm>
          <a:off x="899592" y="2132856"/>
          <a:ext cx="6822013" cy="2592290"/>
        </p:xfrm>
        <a:graphic>
          <a:graphicData uri="http://schemas.openxmlformats.org/drawingml/2006/table">
            <a:tbl>
              <a:tblPr firstRow="1" bandRow="1"/>
              <a:tblGrid>
                <a:gridCol w="234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8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Naam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sinds</a:t>
                      </a:r>
                      <a:endParaRPr lang="nl-N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aftredend</a:t>
                      </a:r>
                      <a:endParaRPr lang="nl-N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J. van der Meulen</a:t>
                      </a: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01-12-2016</a:t>
                      </a: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01-12-2024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C. Troost</a:t>
                      </a: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01-01-2010</a:t>
                      </a: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01-12-2022*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H.E. Klompenmaker</a:t>
                      </a: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01-12-2019</a:t>
                      </a: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01-12-2023*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A.D. Kempers</a:t>
                      </a: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01.12.2019</a:t>
                      </a: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  <a:tab pos="1890395" algn="l"/>
                        </a:tabLst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01-12-2023*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899592" y="5157192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De heren Troost, Klompenmaker en </a:t>
            </a:r>
            <a:r>
              <a:rPr lang="nl-NL" sz="1200" dirty="0" err="1" smtClean="0"/>
              <a:t>Kempers</a:t>
            </a:r>
            <a:r>
              <a:rPr lang="nl-NL" sz="1200" dirty="0" smtClean="0"/>
              <a:t> hebben voorlopig hun werkzaamheden in het bestuur voortgezet; in elk geval tot na de ALV van 2024.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J. van der Meulen is aftredend en bereid de werkzaamheden voort te zetten tot eind 2025, indien besloten wordt tot opheffing van VGKTC</a:t>
            </a:r>
            <a:endParaRPr lang="nl-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D846D2-56F4-4FAC-BDDB-AB09237A48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611560" y="332656"/>
            <a:ext cx="8280920" cy="554461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nl-NL" sz="2800" b="1" kern="0" dirty="0"/>
          </a:p>
          <a:p>
            <a:pPr algn="ctr"/>
            <a:endParaRPr lang="nl-NL" sz="2800" b="1" kern="0" dirty="0"/>
          </a:p>
          <a:p>
            <a:pPr algn="ctr"/>
            <a:r>
              <a:rPr lang="nl-NL" sz="2800" b="1" kern="0" dirty="0"/>
              <a:t>6</a:t>
            </a:r>
            <a:r>
              <a:rPr lang="nl-NL" sz="2800" b="1" kern="0" dirty="0" smtClean="0"/>
              <a:t>. Beantwoording ontvangen vragen/ opmerkingen:</a:t>
            </a:r>
          </a:p>
          <a:p>
            <a:endParaRPr lang="nl-NL" sz="2800" b="1" kern="0" dirty="0" smtClean="0"/>
          </a:p>
          <a:p>
            <a:endParaRPr lang="nl-NL" sz="2800" b="1" kern="0" dirty="0" smtClean="0"/>
          </a:p>
          <a:p>
            <a:pPr>
              <a:spcAft>
                <a:spcPts val="800"/>
              </a:spcAft>
            </a:pPr>
            <a:r>
              <a:rPr lang="nl-NL" sz="2800" b="1" kern="0" dirty="0" smtClean="0"/>
              <a:t>	</a:t>
            </a:r>
            <a:r>
              <a:rPr lang="nl-NL" sz="2400" b="1" kern="0" dirty="0" smtClean="0"/>
              <a:t>Kunnen we nog rekenen op verhoging </a:t>
            </a:r>
          </a:p>
          <a:p>
            <a:pPr>
              <a:spcAft>
                <a:spcPts val="800"/>
              </a:spcAft>
            </a:pPr>
            <a:r>
              <a:rPr lang="nl-NL" sz="2400" b="1" kern="0" dirty="0"/>
              <a:t>	</a:t>
            </a:r>
            <a:r>
              <a:rPr lang="nl-NL" sz="2400" b="1" kern="0" dirty="0" smtClean="0"/>
              <a:t>van ons pensioen en welk percentage</a:t>
            </a:r>
            <a:endParaRPr lang="nl-NL" sz="2400" b="1" kern="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800" b="1" kern="0" dirty="0"/>
              <a:t>	</a:t>
            </a:r>
            <a:r>
              <a:rPr lang="nl-NL" sz="2800" b="1" kern="0" dirty="0" smtClean="0"/>
              <a:t/>
            </a:r>
            <a:br>
              <a:rPr lang="nl-NL" sz="2800" b="1" kern="0" dirty="0" smtClean="0"/>
            </a:br>
            <a:r>
              <a:rPr lang="nl-NL" sz="2800" b="1" kern="0" dirty="0" smtClean="0"/>
              <a:t/>
            </a:r>
            <a:br>
              <a:rPr lang="nl-NL" sz="2800" b="1" kern="0" dirty="0" smtClean="0"/>
            </a:br>
            <a:r>
              <a:rPr lang="nl-NL" sz="2800" b="1" kern="0" dirty="0" smtClean="0">
                <a:latin typeface="+mn-lt"/>
              </a:rPr>
              <a:t>  </a:t>
            </a:r>
            <a:endParaRPr lang="nl-NL" sz="2800" b="1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73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19256" cy="5924128"/>
          </a:xfrm>
        </p:spPr>
        <p:txBody>
          <a:bodyPr/>
          <a:lstStyle/>
          <a:p>
            <a:pPr algn="ctr"/>
            <a:r>
              <a:rPr lang="nl-NL" sz="2800" b="1" dirty="0"/>
              <a:t>7</a:t>
            </a:r>
            <a:r>
              <a:rPr lang="nl-NL" sz="2800" b="1" dirty="0" smtClean="0"/>
              <a:t>. </a:t>
            </a:r>
            <a:r>
              <a:rPr lang="nl-NL" sz="2800" b="1" dirty="0"/>
              <a:t>Voorstel datum volgende </a:t>
            </a:r>
            <a:r>
              <a:rPr lang="nl-NL" sz="2800" b="1" dirty="0" smtClean="0"/>
              <a:t>vergadering</a:t>
            </a:r>
            <a:br>
              <a:rPr lang="nl-NL" sz="2800" b="1" dirty="0" smtClean="0"/>
            </a:br>
            <a:r>
              <a:rPr lang="nl-NL" sz="2800" b="1" dirty="0" smtClean="0"/>
              <a:t/>
            </a:r>
            <a:br>
              <a:rPr lang="nl-NL" sz="2800" b="1" dirty="0" smtClean="0"/>
            </a:br>
            <a:r>
              <a:rPr lang="nl-NL" sz="2800" b="1" dirty="0"/>
              <a:t/>
            </a:r>
            <a:br>
              <a:rPr lang="nl-NL" sz="2800" b="1" dirty="0"/>
            </a:br>
            <a:r>
              <a:rPr lang="nl-NL" sz="2800" b="1" dirty="0" smtClean="0"/>
              <a:t>18 november 2025</a:t>
            </a:r>
            <a:r>
              <a:rPr lang="nl-NL" sz="2800" b="1" dirty="0"/>
              <a:t/>
            </a:r>
            <a:br>
              <a:rPr lang="nl-NL" sz="2800" b="1" dirty="0"/>
            </a:br>
            <a:r>
              <a:rPr lang="nl-NL" sz="2800" b="1" dirty="0"/>
              <a:t> </a:t>
            </a:r>
            <a:br>
              <a:rPr lang="nl-NL" sz="2800" b="1" dirty="0"/>
            </a:br>
            <a:r>
              <a:rPr lang="nl-NL" sz="2800" b="1" dirty="0"/>
              <a:t/>
            </a:r>
            <a:br>
              <a:rPr lang="nl-NL" sz="2800" b="1" dirty="0"/>
            </a:br>
            <a:r>
              <a:rPr lang="nl-NL" sz="2800" b="1" dirty="0" smtClean="0">
                <a:latin typeface="+mn-lt"/>
              </a:rPr>
              <a:t>  </a:t>
            </a:r>
            <a:endParaRPr lang="nl-NL" sz="2800" b="1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D846D2-56F4-4FAC-BDDB-AB09237A48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91264" cy="5924128"/>
          </a:xfrm>
        </p:spPr>
        <p:txBody>
          <a:bodyPr/>
          <a:lstStyle/>
          <a:p>
            <a:pPr algn="ctr"/>
            <a:r>
              <a:rPr lang="nl-NL" sz="2800" b="1" dirty="0" smtClean="0">
                <a:latin typeface="+mn-lt"/>
              </a:rPr>
              <a:t/>
            </a:r>
            <a:br>
              <a:rPr lang="nl-NL" sz="2800" b="1" dirty="0" smtClean="0">
                <a:latin typeface="+mn-lt"/>
              </a:rPr>
            </a:br>
            <a:r>
              <a:rPr lang="nl-NL" sz="2800" b="1" dirty="0" smtClean="0"/>
              <a:t>Niek Mol</a:t>
            </a:r>
            <a:br>
              <a:rPr lang="nl-NL" sz="2800" b="1" dirty="0" smtClean="0"/>
            </a:br>
            <a:r>
              <a:rPr lang="nl-NL" sz="2800" b="1" dirty="0"/>
              <a:t/>
            </a:r>
            <a:br>
              <a:rPr lang="nl-NL" sz="2800" b="1" dirty="0"/>
            </a:br>
            <a:r>
              <a:rPr lang="nl-NL" sz="2800" b="1" dirty="0" smtClean="0"/>
              <a:t>Stand van zaken overgang</a:t>
            </a:r>
            <a:br>
              <a:rPr lang="nl-NL" sz="2800" b="1" dirty="0" smtClean="0"/>
            </a:br>
            <a:r>
              <a:rPr lang="nl-NL" sz="2800" b="1" dirty="0" smtClean="0"/>
              <a:t>naar </a:t>
            </a:r>
            <a:r>
              <a:rPr lang="nl-NL" sz="2800" b="1" smtClean="0"/>
              <a:t>nieuw pensioenstelsel</a:t>
            </a:r>
            <a:r>
              <a:rPr lang="nl-NL" sz="2800" b="1" dirty="0" smtClean="0">
                <a:latin typeface="+mn-lt"/>
              </a:rPr>
              <a:t/>
            </a:r>
            <a:br>
              <a:rPr lang="nl-NL" sz="2800" b="1" dirty="0" smtClean="0">
                <a:latin typeface="+mn-lt"/>
              </a:rPr>
            </a:br>
            <a:r>
              <a:rPr lang="nl-NL" sz="2800" b="1" dirty="0">
                <a:latin typeface="+mn-lt"/>
              </a:rPr>
              <a:t/>
            </a:r>
            <a:br>
              <a:rPr lang="nl-NL" sz="2800" b="1" dirty="0">
                <a:latin typeface="+mn-lt"/>
              </a:rPr>
            </a:br>
            <a:r>
              <a:rPr lang="nl-NL" sz="2800" b="1" dirty="0" smtClean="0">
                <a:latin typeface="+mn-lt"/>
              </a:rPr>
              <a:t/>
            </a:r>
            <a:br>
              <a:rPr lang="nl-NL" sz="2800" b="1" dirty="0" smtClean="0">
                <a:latin typeface="+mn-lt"/>
              </a:rPr>
            </a:br>
            <a:r>
              <a:rPr lang="nl-NL" sz="2800" b="1" dirty="0">
                <a:latin typeface="+mn-lt"/>
              </a:rPr>
              <a:t/>
            </a:r>
            <a:br>
              <a:rPr lang="nl-NL" sz="2800" b="1" dirty="0">
                <a:latin typeface="+mn-lt"/>
              </a:rPr>
            </a:br>
            <a:endParaRPr lang="nl-NL" sz="2800" b="1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D846D2-56F4-4FAC-BDDB-AB09237A48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58F1576-5383-4DAF-9A81-67172C0DE6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147248" cy="955576"/>
          </a:xfrm>
        </p:spPr>
        <p:txBody>
          <a:bodyPr/>
          <a:lstStyle/>
          <a:p>
            <a:pPr eaLnBrk="1" hangingPunct="1"/>
            <a:r>
              <a:rPr lang="nl-NL" sz="3600" b="1" dirty="0"/>
              <a:t>Agenda</a:t>
            </a:r>
            <a:r>
              <a:rPr lang="nl-NL" b="1" dirty="0"/>
              <a:t> </a:t>
            </a:r>
            <a:r>
              <a:rPr lang="nl-NL" sz="3600" b="1" dirty="0"/>
              <a:t>vanmiddag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556792"/>
            <a:ext cx="8496944" cy="4824536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tabLst>
                <a:tab pos="2328863" algn="l"/>
              </a:tabLst>
            </a:pPr>
            <a:r>
              <a:rPr lang="nl-NL" sz="2400" dirty="0" smtClean="0"/>
              <a:t>14.00 </a:t>
            </a:r>
            <a:r>
              <a:rPr lang="nl-NL" sz="2400" dirty="0"/>
              <a:t>uur  </a:t>
            </a:r>
            <a:r>
              <a:rPr lang="nl-NL" sz="2400" dirty="0" smtClean="0"/>
              <a:t>	Welkom  </a:t>
            </a:r>
          </a:p>
          <a:p>
            <a:pPr marL="609600" indent="-609600" eaLnBrk="1" hangingPunct="1">
              <a:lnSpc>
                <a:spcPct val="80000"/>
              </a:lnSpc>
              <a:tabLst>
                <a:tab pos="2328863" algn="l"/>
              </a:tabLst>
            </a:pPr>
            <a:r>
              <a:rPr lang="nl-NL" sz="2400" dirty="0" smtClean="0"/>
              <a:t>14.05 uur	Speciale ledenvergadering met betrekking 	tot de voorgestelde opheffing van VGKTC</a:t>
            </a:r>
            <a:r>
              <a:rPr lang="nl-NL" sz="2400" dirty="0"/>
              <a:t>	</a:t>
            </a: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 smtClean="0"/>
          </a:p>
          <a:p>
            <a:pPr marL="609600" indent="-609600" eaLnBrk="1" hangingPunct="1">
              <a:lnSpc>
                <a:spcPct val="80000"/>
              </a:lnSpc>
              <a:tabLst>
                <a:tab pos="2328863" algn="l"/>
              </a:tabLst>
            </a:pPr>
            <a:r>
              <a:rPr lang="nl-NL" sz="2400" dirty="0" smtClean="0"/>
              <a:t>14.30 uur	Huishoudelijke </a:t>
            </a:r>
            <a:r>
              <a:rPr lang="nl-NL" sz="2400" dirty="0"/>
              <a:t>vergadering </a:t>
            </a:r>
            <a:r>
              <a:rPr lang="nl-NL" sz="2400" dirty="0" smtClean="0"/>
              <a:t>VGKTC</a:t>
            </a:r>
            <a:endParaRPr lang="nl-NL" sz="2400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tabLst>
                <a:tab pos="2328863" algn="l"/>
              </a:tabLst>
            </a:pPr>
            <a:endParaRPr lang="nl-NL" sz="2400" dirty="0"/>
          </a:p>
          <a:p>
            <a:pPr marL="609600" indent="-609600" eaLnBrk="1" hangingPunct="1">
              <a:lnSpc>
                <a:spcPct val="80000"/>
              </a:lnSpc>
              <a:tabLst>
                <a:tab pos="2328863" algn="l"/>
              </a:tabLst>
            </a:pPr>
            <a:r>
              <a:rPr lang="nl-NL" sz="2400" dirty="0" smtClean="0"/>
              <a:t>15.00 uur	Niek Mol</a:t>
            </a:r>
            <a:br>
              <a:rPr lang="nl-NL" sz="2400" dirty="0" smtClean="0"/>
            </a:br>
            <a:r>
              <a:rPr lang="nl-NL" sz="2400" dirty="0" smtClean="0"/>
              <a:t>	Stand van zaken t.a.v. overgang naar nieuw  	pensioenstelsel	</a:t>
            </a:r>
            <a:br>
              <a:rPr lang="nl-NL" sz="2400" dirty="0" smtClean="0"/>
            </a:br>
            <a:endParaRPr lang="nl-NL" sz="2400" dirty="0" smtClean="0"/>
          </a:p>
          <a:p>
            <a:pPr marL="609600" indent="-609600" eaLnBrk="1" hangingPunct="1">
              <a:lnSpc>
                <a:spcPct val="80000"/>
              </a:lnSpc>
              <a:tabLst>
                <a:tab pos="2328863" algn="l"/>
              </a:tabLst>
            </a:pPr>
            <a:r>
              <a:rPr lang="nl-NL" sz="2400" dirty="0" smtClean="0"/>
              <a:t>±16.00 uur	Informeel samenzijn met een hapje en een 	drankje 		</a:t>
            </a:r>
            <a:endParaRPr lang="nl-NL" sz="2400" dirty="0"/>
          </a:p>
        </p:txBody>
      </p:sp>
      <p:sp>
        <p:nvSpPr>
          <p:cNvPr id="6149" name="Tijdelijke aanduiding voor dianumm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D846D2-56F4-4FAC-BDDB-AB09237A48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3600" b="1" kern="0" dirty="0" smtClean="0"/>
              <a:t>Voorstel tot opheffing VGKTC</a:t>
            </a:r>
            <a:endParaRPr lang="nl-NL" sz="3600" b="1" kern="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7544" y="1988840"/>
            <a:ext cx="857929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1600" kern="0" dirty="0" smtClean="0"/>
              <a:t>Aanleiding: teruglopende financiën.</a:t>
            </a:r>
            <a:br>
              <a:rPr lang="nl-NL" sz="1600" kern="0" dirty="0" smtClean="0"/>
            </a:br>
            <a:r>
              <a:rPr lang="nl-NL" sz="1600" kern="0" dirty="0" smtClean="0"/>
              <a:t>Verwacht tegoed eind 2024 ca. € 6.000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1600" kern="0" dirty="0" smtClean="0"/>
              <a:t>In 2025 nog één ALV; daarna geen activiteiten voor leden meer mogelijk. Een vereniging in stand houden, die niets meer kan betekenen voor de leden, is niet zinvol.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1600" kern="0" dirty="0" smtClean="0"/>
              <a:t>Vandaar het voorstel VGKTC per 31 december 2025 op te heffen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1600" kern="0" dirty="0" smtClean="0"/>
              <a:t>Voor dit besluit is een stemming noodzakelijk, waarbij een twee-derde meerderheid vereist is om het voorstel aan te nemen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1600" kern="0" dirty="0" smtClean="0"/>
              <a:t>Als het voorstel wordt aangenomen wordt voorgesteld eventueel overblijvend tegoed te schenken aan het KWF</a:t>
            </a:r>
            <a:br>
              <a:rPr lang="nl-NL" sz="1600" kern="0" dirty="0" smtClean="0"/>
            </a:br>
            <a:r>
              <a:rPr lang="nl-NL" sz="1600" kern="0" dirty="0" smtClean="0"/>
              <a:t/>
            </a:r>
            <a:br>
              <a:rPr lang="nl-NL" sz="1600" kern="0" dirty="0" smtClean="0"/>
            </a:br>
            <a:endParaRPr lang="nl-NL" sz="1600" kern="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nl-NL" sz="1600" kern="0" dirty="0" smtClean="0"/>
              <a:t>INDIEN GEEN TWEEDERDE MEERDERHEID</a:t>
            </a:r>
            <a:br>
              <a:rPr lang="nl-NL" sz="1600" kern="0" dirty="0" smtClean="0"/>
            </a:br>
            <a:endParaRPr lang="nl-NL" sz="1600" kern="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nl-NL" sz="1600" kern="0" dirty="0" smtClean="0"/>
              <a:t>In dit geval is een nieuw bestuur nodig van minimaal 3 leden plus, conform de statuten, een kascommissie van 2 leden. Dit aangezien drie leden van het huidige bestuur in principe al eerder afgetreden zijn, maar aangebleven i.v.m. deze situatie. Het vierde lid zal geen nieuwe termijn aangaan</a:t>
            </a:r>
            <a:br>
              <a:rPr lang="nl-NL" sz="1600" kern="0" dirty="0" smtClean="0"/>
            </a:br>
            <a:r>
              <a:rPr lang="nl-NL" sz="1600" kern="0" dirty="0" smtClean="0"/>
              <a:t/>
            </a:r>
            <a:br>
              <a:rPr lang="nl-NL" sz="1600" kern="0" dirty="0" smtClean="0"/>
            </a:br>
            <a:r>
              <a:rPr lang="nl-NL" sz="1600" kern="0" dirty="0" smtClean="0"/>
              <a:t/>
            </a:r>
            <a:br>
              <a:rPr lang="nl-NL" sz="1600" kern="0" dirty="0" smtClean="0"/>
            </a:br>
            <a:r>
              <a:rPr lang="nl-NL" sz="2400" kern="0" dirty="0" smtClean="0"/>
              <a:t/>
            </a:r>
            <a:br>
              <a:rPr lang="nl-NL" sz="2400" kern="0" dirty="0" smtClean="0"/>
            </a:br>
            <a:endParaRPr lang="nl-NL" sz="2400" kern="0" dirty="0"/>
          </a:p>
        </p:txBody>
      </p:sp>
    </p:spTree>
    <p:extLst>
      <p:ext uri="{BB962C8B-B14F-4D97-AF65-F5344CB8AC3E}">
        <p14:creationId xmlns:p14="http://schemas.microsoft.com/office/powerpoint/2010/main" val="166297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D846D2-56F4-4FAC-BDDB-AB09237A48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7544" y="1988840"/>
            <a:ext cx="857929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nl-NL" sz="1600" kern="0" dirty="0" smtClean="0"/>
              <a:t/>
            </a:r>
            <a:br>
              <a:rPr lang="nl-NL" sz="1600" kern="0" dirty="0" smtClean="0"/>
            </a:br>
            <a:r>
              <a:rPr lang="nl-NL" sz="1600" kern="0" dirty="0" smtClean="0"/>
              <a:t/>
            </a:r>
            <a:br>
              <a:rPr lang="nl-NL" sz="1600" kern="0" dirty="0" smtClean="0"/>
            </a:br>
            <a:r>
              <a:rPr lang="nl-NL" sz="2400" kern="0" dirty="0" smtClean="0"/>
              <a:t/>
            </a:r>
            <a:br>
              <a:rPr lang="nl-NL" sz="2400" kern="0" dirty="0" smtClean="0"/>
            </a:br>
            <a:endParaRPr lang="nl-NL" sz="2400" kern="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nl-NL" sz="2400" kern="0" dirty="0"/>
              <a:t> </a:t>
            </a:r>
            <a:r>
              <a:rPr lang="nl-NL" sz="2400" kern="0" dirty="0" smtClean="0"/>
              <a:t>     Wie stemt </a:t>
            </a:r>
            <a:r>
              <a:rPr lang="nl-NL" sz="2400" b="1" u="sng" kern="0" dirty="0" smtClean="0"/>
              <a:t>niet</a:t>
            </a:r>
            <a:r>
              <a:rPr lang="nl-NL" sz="2400" kern="0" dirty="0" smtClean="0"/>
              <a:t> in met de opheffing van VGKTC</a:t>
            </a:r>
            <a:endParaRPr lang="nl-NL" sz="2400" kern="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38825" y="476672"/>
            <a:ext cx="701755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3600" b="1" kern="0" dirty="0" smtClean="0"/>
              <a:t>Voorstel tot opheffing VGKTC</a:t>
            </a:r>
            <a:endParaRPr lang="nl-NL" sz="3600" b="1" kern="0" dirty="0"/>
          </a:p>
        </p:txBody>
      </p:sp>
    </p:spTree>
    <p:extLst>
      <p:ext uri="{BB962C8B-B14F-4D97-AF65-F5344CB8AC3E}">
        <p14:creationId xmlns:p14="http://schemas.microsoft.com/office/powerpoint/2010/main" val="345562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62440"/>
            <a:ext cx="8435280" cy="4187552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Indien de opheffing doorgaat: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Bestemming resterende tegoed: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Voorstel bestuur:		KWF</a:t>
            </a:r>
          </a:p>
          <a:p>
            <a:pPr marL="0" indent="0">
              <a:buNone/>
            </a:pPr>
            <a:r>
              <a:rPr lang="nl-NL" dirty="0" smtClean="0"/>
              <a:t>Voorstel vanuit de leden:	</a:t>
            </a:r>
            <a:r>
              <a:rPr lang="nl-NL" dirty="0" err="1" smtClean="0"/>
              <a:t>ZorgAccent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</a:t>
            </a:r>
            <a:r>
              <a:rPr lang="nl-NL" sz="2000" dirty="0" smtClean="0"/>
              <a:t>(ouderenzorg op eigen locaties)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F10D2F-9B26-4823-BEFF-99D1112D46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3600" b="1" kern="0" dirty="0" smtClean="0"/>
              <a:t>Voorstel tot opheffing VGKTC</a:t>
            </a:r>
            <a:endParaRPr lang="nl-NL" sz="3600" b="1" kern="0" dirty="0"/>
          </a:p>
        </p:txBody>
      </p:sp>
    </p:spTree>
    <p:extLst>
      <p:ext uri="{BB962C8B-B14F-4D97-AF65-F5344CB8AC3E}">
        <p14:creationId xmlns:p14="http://schemas.microsoft.com/office/powerpoint/2010/main" val="333225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2ED80A5-7FEC-47D1-BCD0-642AC382B9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3600" b="1" dirty="0"/>
              <a:t>Agenda Huishoudelijke Vergadering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988840"/>
            <a:ext cx="8579296" cy="4176613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2400" dirty="0" smtClean="0"/>
              <a:t>Goedkeuring </a:t>
            </a:r>
            <a:r>
              <a:rPr lang="nl-NL" sz="2400" dirty="0"/>
              <a:t>financieel verslag </a:t>
            </a:r>
            <a:r>
              <a:rPr lang="nl-NL" sz="2400" dirty="0" smtClean="0"/>
              <a:t>2023 en begroting 2025</a:t>
            </a:r>
            <a:endParaRPr lang="nl-NL" sz="2400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2400" dirty="0"/>
              <a:t>Kascommissie: verslag </a:t>
            </a:r>
            <a:r>
              <a:rPr lang="nl-NL" sz="2400" dirty="0" smtClean="0"/>
              <a:t>2023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2400" dirty="0" smtClean="0"/>
              <a:t>Ontwikkeling ledenaantal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2400" dirty="0" smtClean="0"/>
              <a:t>Bestuurssamenstelling: rooster </a:t>
            </a:r>
            <a:r>
              <a:rPr lang="nl-NL" sz="2400" dirty="0"/>
              <a:t>van </a:t>
            </a:r>
            <a:r>
              <a:rPr lang="nl-NL" sz="2400" dirty="0" smtClean="0"/>
              <a:t>aftreden en benoemingen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2400" dirty="0" smtClean="0"/>
              <a:t>Beantwoording ontvangen vragen</a:t>
            </a:r>
            <a:endParaRPr lang="nl-NL" sz="2400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2400" dirty="0" smtClean="0"/>
              <a:t>Datum </a:t>
            </a:r>
            <a:r>
              <a:rPr lang="nl-NL" sz="2400" dirty="0"/>
              <a:t>volgende </a:t>
            </a:r>
            <a:r>
              <a:rPr lang="nl-NL" sz="2400" dirty="0" smtClean="0"/>
              <a:t>jaarvergadering</a:t>
            </a:r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/>
              <a:t/>
            </a:r>
            <a:br>
              <a:rPr lang="nl-NL" sz="2400" dirty="0"/>
            </a:br>
            <a:endParaRPr lang="nl-NL" sz="2400" dirty="0"/>
          </a:p>
        </p:txBody>
      </p:sp>
      <p:sp>
        <p:nvSpPr>
          <p:cNvPr id="7173" name="Tijdelijke aanduiding voor dianumm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4B6161-8A6E-4EFD-B881-3619C5AA58C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8229600" cy="88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2a. Financiële</a:t>
            </a:r>
            <a:r>
              <a:rPr kumimoji="0" lang="nl-NL" sz="32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nl-NL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rapportage - 1</a:t>
            </a:r>
            <a:endParaRPr kumimoji="0" lang="nl-NL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040562"/>
              </p:ext>
            </p:extLst>
          </p:nvPr>
        </p:nvGraphicFramePr>
        <p:xfrm>
          <a:off x="457200" y="2204864"/>
          <a:ext cx="8003234" cy="1944215"/>
        </p:xfrm>
        <a:graphic>
          <a:graphicData uri="http://schemas.openxmlformats.org/drawingml/2006/table">
            <a:tbl>
              <a:tblPr/>
              <a:tblGrid>
                <a:gridCol w="1465746">
                  <a:extLst>
                    <a:ext uri="{9D8B030D-6E8A-4147-A177-3AD203B41FA5}">
                      <a16:colId xmlns:a16="http://schemas.microsoft.com/office/drawing/2014/main" val="4264097647"/>
                    </a:ext>
                  </a:extLst>
                </a:gridCol>
                <a:gridCol w="259424">
                  <a:extLst>
                    <a:ext uri="{9D8B030D-6E8A-4147-A177-3AD203B41FA5}">
                      <a16:colId xmlns:a16="http://schemas.microsoft.com/office/drawing/2014/main" val="3196459948"/>
                    </a:ext>
                  </a:extLst>
                </a:gridCol>
                <a:gridCol w="415078">
                  <a:extLst>
                    <a:ext uri="{9D8B030D-6E8A-4147-A177-3AD203B41FA5}">
                      <a16:colId xmlns:a16="http://schemas.microsoft.com/office/drawing/2014/main" val="2691391373"/>
                    </a:ext>
                  </a:extLst>
                </a:gridCol>
                <a:gridCol w="129712">
                  <a:extLst>
                    <a:ext uri="{9D8B030D-6E8A-4147-A177-3AD203B41FA5}">
                      <a16:colId xmlns:a16="http://schemas.microsoft.com/office/drawing/2014/main" val="2150994528"/>
                    </a:ext>
                  </a:extLst>
                </a:gridCol>
                <a:gridCol w="233482">
                  <a:extLst>
                    <a:ext uri="{9D8B030D-6E8A-4147-A177-3AD203B41FA5}">
                      <a16:colId xmlns:a16="http://schemas.microsoft.com/office/drawing/2014/main" val="427649620"/>
                    </a:ext>
                  </a:extLst>
                </a:gridCol>
                <a:gridCol w="622618">
                  <a:extLst>
                    <a:ext uri="{9D8B030D-6E8A-4147-A177-3AD203B41FA5}">
                      <a16:colId xmlns:a16="http://schemas.microsoft.com/office/drawing/2014/main" val="712182497"/>
                    </a:ext>
                  </a:extLst>
                </a:gridCol>
                <a:gridCol w="220510">
                  <a:extLst>
                    <a:ext uri="{9D8B030D-6E8A-4147-A177-3AD203B41FA5}">
                      <a16:colId xmlns:a16="http://schemas.microsoft.com/office/drawing/2014/main" val="3698890559"/>
                    </a:ext>
                  </a:extLst>
                </a:gridCol>
                <a:gridCol w="622618">
                  <a:extLst>
                    <a:ext uri="{9D8B030D-6E8A-4147-A177-3AD203B41FA5}">
                      <a16:colId xmlns:a16="http://schemas.microsoft.com/office/drawing/2014/main" val="2783735318"/>
                    </a:ext>
                  </a:extLst>
                </a:gridCol>
                <a:gridCol w="220510">
                  <a:extLst>
                    <a:ext uri="{9D8B030D-6E8A-4147-A177-3AD203B41FA5}">
                      <a16:colId xmlns:a16="http://schemas.microsoft.com/office/drawing/2014/main" val="3814273213"/>
                    </a:ext>
                  </a:extLst>
                </a:gridCol>
                <a:gridCol w="622618">
                  <a:extLst>
                    <a:ext uri="{9D8B030D-6E8A-4147-A177-3AD203B41FA5}">
                      <a16:colId xmlns:a16="http://schemas.microsoft.com/office/drawing/2014/main" val="1983291790"/>
                    </a:ext>
                  </a:extLst>
                </a:gridCol>
                <a:gridCol w="168626">
                  <a:extLst>
                    <a:ext uri="{9D8B030D-6E8A-4147-A177-3AD203B41FA5}">
                      <a16:colId xmlns:a16="http://schemas.microsoft.com/office/drawing/2014/main" val="2266291243"/>
                    </a:ext>
                  </a:extLst>
                </a:gridCol>
                <a:gridCol w="622618">
                  <a:extLst>
                    <a:ext uri="{9D8B030D-6E8A-4147-A177-3AD203B41FA5}">
                      <a16:colId xmlns:a16="http://schemas.microsoft.com/office/drawing/2014/main" val="4134821889"/>
                    </a:ext>
                  </a:extLst>
                </a:gridCol>
                <a:gridCol w="168626">
                  <a:extLst>
                    <a:ext uri="{9D8B030D-6E8A-4147-A177-3AD203B41FA5}">
                      <a16:colId xmlns:a16="http://schemas.microsoft.com/office/drawing/2014/main" val="2220811025"/>
                    </a:ext>
                  </a:extLst>
                </a:gridCol>
                <a:gridCol w="622618">
                  <a:extLst>
                    <a:ext uri="{9D8B030D-6E8A-4147-A177-3AD203B41FA5}">
                      <a16:colId xmlns:a16="http://schemas.microsoft.com/office/drawing/2014/main" val="2272905467"/>
                    </a:ext>
                  </a:extLst>
                </a:gridCol>
                <a:gridCol w="194568">
                  <a:extLst>
                    <a:ext uri="{9D8B030D-6E8A-4147-A177-3AD203B41FA5}">
                      <a16:colId xmlns:a16="http://schemas.microsoft.com/office/drawing/2014/main" val="2568255698"/>
                    </a:ext>
                  </a:extLst>
                </a:gridCol>
                <a:gridCol w="622618">
                  <a:extLst>
                    <a:ext uri="{9D8B030D-6E8A-4147-A177-3AD203B41FA5}">
                      <a16:colId xmlns:a16="http://schemas.microsoft.com/office/drawing/2014/main" val="1438953867"/>
                    </a:ext>
                  </a:extLst>
                </a:gridCol>
                <a:gridCol w="168626">
                  <a:extLst>
                    <a:ext uri="{9D8B030D-6E8A-4147-A177-3AD203B41FA5}">
                      <a16:colId xmlns:a16="http://schemas.microsoft.com/office/drawing/2014/main" val="2976541398"/>
                    </a:ext>
                  </a:extLst>
                </a:gridCol>
                <a:gridCol w="622618">
                  <a:extLst>
                    <a:ext uri="{9D8B030D-6E8A-4147-A177-3AD203B41FA5}">
                      <a16:colId xmlns:a16="http://schemas.microsoft.com/office/drawing/2014/main" val="3914903628"/>
                    </a:ext>
                  </a:extLst>
                </a:gridCol>
              </a:tblGrid>
              <a:tr h="384174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Werk.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Werk.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effectLst/>
                          <a:latin typeface="Arial" panose="020B0604020202020204" pitchFamily="34" charset="0"/>
                        </a:rPr>
                        <a:t>Begr.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Werk.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Begr.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i="0" u="none" strike="noStrike" dirty="0">
                          <a:effectLst/>
                          <a:latin typeface="Arial" panose="020B0604020202020204" pitchFamily="34" charset="0"/>
                        </a:rPr>
                        <a:t>Schatting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Begr.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2631648"/>
                  </a:ext>
                </a:extLst>
              </a:tr>
              <a:tr h="222863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X € 1.000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306500"/>
                  </a:ext>
                </a:extLst>
              </a:tr>
              <a:tr h="222863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258260"/>
                  </a:ext>
                </a:extLst>
              </a:tr>
              <a:tr h="222863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Uitgaven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-6,4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-5,6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-6,2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-5,6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-6,3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-5,8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nl-NL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4,7</a:t>
                      </a:r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494268"/>
                  </a:ext>
                </a:extLst>
              </a:tr>
              <a:tr h="222863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Resultaat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-6,4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-5,6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-6,2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-5,6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-6,3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-5,8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nl-NL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4,7</a:t>
                      </a:r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51497"/>
                  </a:ext>
                </a:extLst>
              </a:tr>
              <a:tr h="222863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487594"/>
                  </a:ext>
                </a:extLst>
              </a:tr>
              <a:tr h="222863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Vermogen - begin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29,9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23,5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17,5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17,9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010422"/>
                  </a:ext>
                </a:extLst>
              </a:tr>
              <a:tr h="222863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Vermogen - eind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17,9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11,3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12,3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1,8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99131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4B6161-8A6E-4EFD-B881-3619C5AA58C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78904" y="457200"/>
            <a:ext cx="8229600" cy="88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2b. Financiële</a:t>
            </a:r>
            <a:r>
              <a:rPr kumimoji="0" lang="nl-NL" sz="32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nl-NL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rapportage - 2</a:t>
            </a:r>
            <a:endParaRPr kumimoji="0" lang="nl-NL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62371"/>
              </p:ext>
            </p:extLst>
          </p:nvPr>
        </p:nvGraphicFramePr>
        <p:xfrm>
          <a:off x="722209" y="2348880"/>
          <a:ext cx="7964591" cy="2543175"/>
        </p:xfrm>
        <a:graphic>
          <a:graphicData uri="http://schemas.openxmlformats.org/drawingml/2006/table">
            <a:tbl>
              <a:tblPr/>
              <a:tblGrid>
                <a:gridCol w="1432232">
                  <a:extLst>
                    <a:ext uri="{9D8B030D-6E8A-4147-A177-3AD203B41FA5}">
                      <a16:colId xmlns:a16="http://schemas.microsoft.com/office/drawing/2014/main" val="11121305"/>
                    </a:ext>
                  </a:extLst>
                </a:gridCol>
                <a:gridCol w="248254">
                  <a:extLst>
                    <a:ext uri="{9D8B030D-6E8A-4147-A177-3AD203B41FA5}">
                      <a16:colId xmlns:a16="http://schemas.microsoft.com/office/drawing/2014/main" val="383568625"/>
                    </a:ext>
                  </a:extLst>
                </a:gridCol>
                <a:gridCol w="401025">
                  <a:extLst>
                    <a:ext uri="{9D8B030D-6E8A-4147-A177-3AD203B41FA5}">
                      <a16:colId xmlns:a16="http://schemas.microsoft.com/office/drawing/2014/main" val="1199386421"/>
                    </a:ext>
                  </a:extLst>
                </a:gridCol>
                <a:gridCol w="127310">
                  <a:extLst>
                    <a:ext uri="{9D8B030D-6E8A-4147-A177-3AD203B41FA5}">
                      <a16:colId xmlns:a16="http://schemas.microsoft.com/office/drawing/2014/main" val="2183475887"/>
                    </a:ext>
                  </a:extLst>
                </a:gridCol>
                <a:gridCol w="229157">
                  <a:extLst>
                    <a:ext uri="{9D8B030D-6E8A-4147-A177-3AD203B41FA5}">
                      <a16:colId xmlns:a16="http://schemas.microsoft.com/office/drawing/2014/main" val="642232361"/>
                    </a:ext>
                  </a:extLst>
                </a:gridCol>
                <a:gridCol w="611086">
                  <a:extLst>
                    <a:ext uri="{9D8B030D-6E8A-4147-A177-3AD203B41FA5}">
                      <a16:colId xmlns:a16="http://schemas.microsoft.com/office/drawing/2014/main" val="1053393021"/>
                    </a:ext>
                  </a:extLst>
                </a:gridCol>
                <a:gridCol w="216426">
                  <a:extLst>
                    <a:ext uri="{9D8B030D-6E8A-4147-A177-3AD203B41FA5}">
                      <a16:colId xmlns:a16="http://schemas.microsoft.com/office/drawing/2014/main" val="139487933"/>
                    </a:ext>
                  </a:extLst>
                </a:gridCol>
                <a:gridCol w="611086">
                  <a:extLst>
                    <a:ext uri="{9D8B030D-6E8A-4147-A177-3AD203B41FA5}">
                      <a16:colId xmlns:a16="http://schemas.microsoft.com/office/drawing/2014/main" val="2454624331"/>
                    </a:ext>
                  </a:extLst>
                </a:gridCol>
                <a:gridCol w="216426">
                  <a:extLst>
                    <a:ext uri="{9D8B030D-6E8A-4147-A177-3AD203B41FA5}">
                      <a16:colId xmlns:a16="http://schemas.microsoft.com/office/drawing/2014/main" val="1668332615"/>
                    </a:ext>
                  </a:extLst>
                </a:gridCol>
                <a:gridCol w="611086">
                  <a:extLst>
                    <a:ext uri="{9D8B030D-6E8A-4147-A177-3AD203B41FA5}">
                      <a16:colId xmlns:a16="http://schemas.microsoft.com/office/drawing/2014/main" val="3348338"/>
                    </a:ext>
                  </a:extLst>
                </a:gridCol>
                <a:gridCol w="165502">
                  <a:extLst>
                    <a:ext uri="{9D8B030D-6E8A-4147-A177-3AD203B41FA5}">
                      <a16:colId xmlns:a16="http://schemas.microsoft.com/office/drawing/2014/main" val="1049047831"/>
                    </a:ext>
                  </a:extLst>
                </a:gridCol>
                <a:gridCol w="611086">
                  <a:extLst>
                    <a:ext uri="{9D8B030D-6E8A-4147-A177-3AD203B41FA5}">
                      <a16:colId xmlns:a16="http://schemas.microsoft.com/office/drawing/2014/main" val="4054954240"/>
                    </a:ext>
                  </a:extLst>
                </a:gridCol>
                <a:gridCol w="165502">
                  <a:extLst>
                    <a:ext uri="{9D8B030D-6E8A-4147-A177-3AD203B41FA5}">
                      <a16:colId xmlns:a16="http://schemas.microsoft.com/office/drawing/2014/main" val="3329769361"/>
                    </a:ext>
                  </a:extLst>
                </a:gridCol>
                <a:gridCol w="611086">
                  <a:extLst>
                    <a:ext uri="{9D8B030D-6E8A-4147-A177-3AD203B41FA5}">
                      <a16:colId xmlns:a16="http://schemas.microsoft.com/office/drawing/2014/main" val="3545422696"/>
                    </a:ext>
                  </a:extLst>
                </a:gridCol>
                <a:gridCol w="190964">
                  <a:extLst>
                    <a:ext uri="{9D8B030D-6E8A-4147-A177-3AD203B41FA5}">
                      <a16:colId xmlns:a16="http://schemas.microsoft.com/office/drawing/2014/main" val="2331581876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3767268788"/>
                    </a:ext>
                  </a:extLst>
                </a:gridCol>
                <a:gridCol w="165502">
                  <a:extLst>
                    <a:ext uri="{9D8B030D-6E8A-4147-A177-3AD203B41FA5}">
                      <a16:colId xmlns:a16="http://schemas.microsoft.com/office/drawing/2014/main" val="769305972"/>
                    </a:ext>
                  </a:extLst>
                </a:gridCol>
                <a:gridCol w="611086">
                  <a:extLst>
                    <a:ext uri="{9D8B030D-6E8A-4147-A177-3AD203B41FA5}">
                      <a16:colId xmlns:a16="http://schemas.microsoft.com/office/drawing/2014/main" val="2911728120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Specificatie uitgaven x € 1.000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0437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6256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Werk.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Werk.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Begr.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Werk.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Begr.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Schattting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Begr.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341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43996"/>
                  </a:ext>
                </a:extLst>
              </a:tr>
              <a:tr h="2000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Contributie Koepel Gepens.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-*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2019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Nieuwsbrief najaar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9522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Extra mailing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9189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Jaarvergadering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0861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Div. kosten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2765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Totaal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6,2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4438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16188"/>
                  </a:ext>
                </a:extLst>
              </a:tr>
              <a:tr h="180975">
                <a:tc gridSpan="16"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* I.v.m. de financiële situatie is het lidmaatschap van de Koepel Gepensioneerden per 1.1.25 opgezegd.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904480"/>
                  </a:ext>
                </a:extLst>
              </a:tr>
              <a:tr h="180975">
                <a:tc gridSpan="14"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effectLst/>
                          <a:latin typeface="Arial" panose="020B0604020202020204" pitchFamily="34" charset="0"/>
                        </a:rPr>
                        <a:t>De Koepel heeft daarop aangeboden toch nog een jaar lid te blijven, zonder contributie te betalen.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833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19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FFB7E1-6C9D-49F2-A6FD-76A84EC5D61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76672"/>
            <a:ext cx="8229600" cy="1371600"/>
          </a:xfrm>
        </p:spPr>
        <p:txBody>
          <a:bodyPr/>
          <a:lstStyle/>
          <a:p>
            <a:pPr eaLnBrk="1" hangingPunct="1"/>
            <a:r>
              <a:rPr lang="nl-NL" sz="3200" b="1" dirty="0"/>
              <a:t>3. Kascommissie: verslag </a:t>
            </a:r>
            <a:r>
              <a:rPr lang="nl-NL" sz="3200" b="1" dirty="0" smtClean="0"/>
              <a:t>2023</a:t>
            </a:r>
            <a:endParaRPr lang="nl-NL" sz="32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700808"/>
            <a:ext cx="7715200" cy="422751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endParaRPr lang="nl-NL" sz="2400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nl-NL" sz="1800" dirty="0" smtClean="0"/>
              <a:t>Verklaring</a:t>
            </a:r>
            <a:r>
              <a:rPr lang="nl-NL" sz="1800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nl-NL" sz="1800" dirty="0"/>
              <a:t>	De kascommissie van de VGKTC, bestaande uit </a:t>
            </a:r>
            <a:r>
              <a:rPr lang="nl-NL" sz="1800" dirty="0" smtClean="0"/>
              <a:t>de heren </a:t>
            </a:r>
            <a:br>
              <a:rPr lang="nl-NL" sz="1800" dirty="0" smtClean="0"/>
            </a:br>
            <a:r>
              <a:rPr lang="nl-NL" sz="1800" dirty="0" smtClean="0"/>
              <a:t>T</a:t>
            </a:r>
            <a:r>
              <a:rPr lang="nl-NL" sz="1800" dirty="0"/>
              <a:t>. A. </a:t>
            </a:r>
            <a:r>
              <a:rPr lang="nl-NL" sz="1800" dirty="0" err="1"/>
              <a:t>Woertman</a:t>
            </a:r>
            <a:r>
              <a:rPr lang="nl-NL" sz="1800" dirty="0"/>
              <a:t> en </a:t>
            </a:r>
            <a:r>
              <a:rPr lang="nl-NL" sz="1800" dirty="0" smtClean="0"/>
              <a:t>H. </a:t>
            </a:r>
            <a:r>
              <a:rPr lang="nl-NL" sz="1800" dirty="0" err="1" smtClean="0"/>
              <a:t>Boerrigter</a:t>
            </a:r>
            <a:r>
              <a:rPr lang="nl-NL" sz="1800" dirty="0" smtClean="0"/>
              <a:t>, heeft de </a:t>
            </a:r>
            <a:r>
              <a:rPr lang="nl-NL" sz="1800" dirty="0"/>
              <a:t>jaarrekening </a:t>
            </a:r>
            <a:r>
              <a:rPr lang="nl-NL" sz="1800" dirty="0" smtClean="0"/>
              <a:t>2023 van VGKTC gecontroleerd </a:t>
            </a:r>
            <a:r>
              <a:rPr lang="nl-NL" sz="1800" dirty="0"/>
              <a:t>en akkoord bevonden.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endParaRPr lang="nl-NL" sz="1800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nl-NL" sz="1800" dirty="0"/>
              <a:t>Voorgesteld wordt de bezetting van de kascommissie ongewijzigd te laten. </a:t>
            </a:r>
          </a:p>
          <a:p>
            <a:pPr>
              <a:lnSpc>
                <a:spcPct val="90000"/>
              </a:lnSpc>
              <a:buFontTx/>
              <a:buNone/>
            </a:pPr>
            <a:endParaRPr lang="nl-NL" sz="2400" dirty="0"/>
          </a:p>
        </p:txBody>
      </p:sp>
      <p:sp>
        <p:nvSpPr>
          <p:cNvPr id="8197" name="Tijdelijke aanduiding voor dianumm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5178</TotalTime>
  <Words>841</Words>
  <Application>Microsoft Office PowerPoint</Application>
  <PresentationFormat>Diavoorstelling (4:3)</PresentationFormat>
  <Paragraphs>283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Wingdings</vt:lpstr>
      <vt:lpstr>Pixel</vt:lpstr>
      <vt:lpstr> Speciale ledenvergadering en Jaarvergadering Vereniging van Gepensioneerden Koninklijke Ten Cate (VGKTC)</vt:lpstr>
      <vt:lpstr>Agenda vanmiddag</vt:lpstr>
      <vt:lpstr>PowerPoint-presentatie</vt:lpstr>
      <vt:lpstr>PowerPoint-presentatie</vt:lpstr>
      <vt:lpstr>Voorstel tot opheffing VGKTC</vt:lpstr>
      <vt:lpstr>Agenda Huishoudelijke Vergadering</vt:lpstr>
      <vt:lpstr>PowerPoint-presentatie</vt:lpstr>
      <vt:lpstr>PowerPoint-presentatie</vt:lpstr>
      <vt:lpstr>3. Kascommissie: verslag 2023</vt:lpstr>
      <vt:lpstr>PowerPoint-presentatie</vt:lpstr>
      <vt:lpstr>5. Bestuur: rooster van aftreden</vt:lpstr>
      <vt:lpstr>PowerPoint-presentatie</vt:lpstr>
      <vt:lpstr>7. Voorstel datum volgende vergadering   18 november 2025      </vt:lpstr>
      <vt:lpstr> Niek Mol  Stand van zaken overgang naar nieuw pensioenstelsel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Jaarvergadering Vereniging Gepensioneerden Koninklijke Ten Cate (VGKTC)</dc:title>
  <dc:creator>Eigenaar</dc:creator>
  <cp:lastModifiedBy>jeroen.wigbels@outlook.com</cp:lastModifiedBy>
  <cp:revision>266</cp:revision>
  <cp:lastPrinted>2024-11-19T08:28:38Z</cp:lastPrinted>
  <dcterms:created xsi:type="dcterms:W3CDTF">2008-11-09T12:25:03Z</dcterms:created>
  <dcterms:modified xsi:type="dcterms:W3CDTF">2024-11-19T08:34:25Z</dcterms:modified>
</cp:coreProperties>
</file>